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4" r:id="rId1"/>
  </p:sldMasterIdLst>
  <p:notesMasterIdLst>
    <p:notesMasterId r:id="rId18"/>
  </p:notesMasterIdLst>
  <p:sldIdLst>
    <p:sldId id="258" r:id="rId2"/>
    <p:sldId id="394" r:id="rId3"/>
    <p:sldId id="399" r:id="rId4"/>
    <p:sldId id="400" r:id="rId5"/>
    <p:sldId id="402" r:id="rId6"/>
    <p:sldId id="401" r:id="rId7"/>
    <p:sldId id="405" r:id="rId8"/>
    <p:sldId id="348" r:id="rId9"/>
    <p:sldId id="403" r:id="rId10"/>
    <p:sldId id="406" r:id="rId11"/>
    <p:sldId id="398" r:id="rId12"/>
    <p:sldId id="408" r:id="rId13"/>
    <p:sldId id="407" r:id="rId14"/>
    <p:sldId id="409" r:id="rId15"/>
    <p:sldId id="396" r:id="rId16"/>
    <p:sldId id="307" r:id="rId17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993" userDrawn="1">
          <p15:clr>
            <a:srgbClr val="A4A3A4"/>
          </p15:clr>
        </p15:guide>
        <p15:guide id="2" pos="321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1993"/>
        <p:guide pos="321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2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29" tIns="46365" rIns="92729" bIns="4636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2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729" tIns="46365" rIns="92729" bIns="4636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2" y="1"/>
            <a:ext cx="4304220" cy="31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69" tIns="47460" rIns="91269" bIns="4746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 i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69667" y="1"/>
            <a:ext cx="4304220" cy="31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69" tIns="47460" rIns="91269" bIns="474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 i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92475" y="528638"/>
            <a:ext cx="3390900" cy="25431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1360721" y="3232907"/>
            <a:ext cx="7252446" cy="307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69" tIns="47460" rIns="91269" bIns="4746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2" y="6465813"/>
            <a:ext cx="4304220" cy="31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69" tIns="47460" rIns="91269" bIns="4746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 i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669667" y="6465813"/>
            <a:ext cx="4304220" cy="31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69" tIns="47460" rIns="91269" bIns="474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 i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5326D9C-001D-43ED-8344-2BC2D388C0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9794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BADD79-DD10-FC37-04F5-053023290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35E70825-52F8-B2B6-2C67-760876D3EF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056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702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349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0995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26A378-4503-438C-B063-4100E18A9F61}" type="slidenum">
              <a:rPr lang="cs-CZ" altLang="cs-CZ" smtClean="0">
                <a:latin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s-CZ" altLang="cs-CZ">
              <a:latin typeface="Arial Unicode MS" panose="020B0604020202020204" pitchFamily="34" charset="-128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7045D41C-8893-4337-CB1B-0FB641272B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4063" y="528638"/>
            <a:ext cx="3392487" cy="25447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20600DA0-9E6A-4B41-CAEF-16A21F3A6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0720" y="3232907"/>
            <a:ext cx="7254810" cy="30735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04592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40B534-D178-2CBF-431C-2A67996E4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1026BA00-E854-603B-E10B-8A736C726A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056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702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349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0995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26A378-4503-438C-B063-4100E18A9F61}" type="slidenum">
              <a:rPr lang="cs-CZ" altLang="cs-CZ" smtClean="0">
                <a:latin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cs-CZ" altLang="cs-CZ">
              <a:latin typeface="Arial Unicode MS" panose="020B0604020202020204" pitchFamily="34" charset="-128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3A77DFC3-791F-F812-9E0C-7843BD981D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4063" y="528638"/>
            <a:ext cx="3392487" cy="25447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6EC5F652-5AB1-B999-E90C-A1145FAD4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0720" y="3232907"/>
            <a:ext cx="7254810" cy="30735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36667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37FD6C-EBC1-1DA9-0BCF-87B3E993F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EC1FC313-4180-5EDE-D24D-D58F8AFDF9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056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702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349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0995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26A378-4503-438C-B063-4100E18A9F61}" type="slidenum">
              <a:rPr lang="cs-CZ" altLang="cs-CZ" smtClean="0">
                <a:latin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cs-CZ" altLang="cs-CZ">
              <a:latin typeface="Arial Unicode MS" panose="020B0604020202020204" pitchFamily="34" charset="-128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3C346526-4FA5-D7CB-7351-F5B1B4BB48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4063" y="528638"/>
            <a:ext cx="3392487" cy="25447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8AACA947-2E79-B2B9-E270-F4A898644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0720" y="3232907"/>
            <a:ext cx="7254810" cy="30735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59474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5D82AA-A744-8887-C62D-3CCA78E5C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83C55629-2AE4-45C5-BDA2-48DE5C52C3F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056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702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349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0995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26A378-4503-438C-B063-4100E18A9F61}" type="slidenum">
              <a:rPr lang="cs-CZ" altLang="cs-CZ" smtClean="0">
                <a:latin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cs-CZ" altLang="cs-CZ">
              <a:latin typeface="Arial Unicode MS" panose="020B0604020202020204" pitchFamily="34" charset="-128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34287AFA-07D7-471E-5DA9-F82F7D2D4D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4063" y="528638"/>
            <a:ext cx="3392487" cy="25447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22C04F18-8E81-4B2E-5E96-FD8C5444D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0720" y="3232907"/>
            <a:ext cx="7254810" cy="30735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40647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03B183-4463-284F-CF70-B36842A0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5F21AF56-B172-C241-BE77-248E82F5AC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056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702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349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0995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26A378-4503-438C-B063-4100E18A9F61}" type="slidenum">
              <a:rPr lang="cs-CZ" altLang="cs-CZ" smtClean="0">
                <a:latin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cs-CZ" altLang="cs-CZ">
              <a:latin typeface="Arial Unicode MS" panose="020B0604020202020204" pitchFamily="34" charset="-128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85A07B49-4397-4A98-DFDE-FF4EB6BB2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4063" y="528638"/>
            <a:ext cx="3392487" cy="25447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27E11DDB-A70E-5E55-8B1C-14C495E7D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0720" y="3232907"/>
            <a:ext cx="7254810" cy="30735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80669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9E1B4B-D3A6-4F17-ED47-2C512725F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4ABF7B4B-D780-45D4-BEC6-33FDB29194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056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702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349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0995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26A378-4503-438C-B063-4100E18A9F61}" type="slidenum">
              <a:rPr lang="cs-CZ" altLang="cs-CZ" smtClean="0">
                <a:latin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cs-CZ" altLang="cs-CZ">
              <a:latin typeface="Arial Unicode MS" panose="020B0604020202020204" pitchFamily="34" charset="-128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A3553FC9-3619-92BC-15BE-43BC139CA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4063" y="528638"/>
            <a:ext cx="3392487" cy="25447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19BE7981-436A-0406-BDFE-851B1C25AC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0720" y="3232907"/>
            <a:ext cx="7254810" cy="30735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51787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056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702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349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0995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E91FE8-D399-429A-9D00-26A9ABC26ED5}" type="slidenum">
              <a:rPr lang="cs-CZ" altLang="cs-CZ" smtClean="0">
                <a:latin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cs-CZ" altLang="cs-CZ">
              <a:latin typeface="Arial Unicode MS" panose="020B0604020202020204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4063" y="528638"/>
            <a:ext cx="3392487" cy="25447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60720" y="3232907"/>
            <a:ext cx="7254810" cy="30735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9610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67EBBE-AB68-08AD-B64A-7EA60FA39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4ADCC777-080F-D0F6-3884-431C8E0314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056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702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349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0995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26A378-4503-438C-B063-4100E18A9F61}" type="slidenum">
              <a:rPr lang="cs-CZ" altLang="cs-CZ" smtClean="0">
                <a:latin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s-CZ" altLang="cs-CZ">
              <a:latin typeface="Arial Unicode MS" panose="020B0604020202020204" pitchFamily="34" charset="-128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B4B18D2D-3DD5-B8DE-5D1E-0FC984639E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4063" y="528638"/>
            <a:ext cx="3392487" cy="25447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ACC350AF-146D-9AEC-571B-20571E219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0720" y="3232907"/>
            <a:ext cx="7254810" cy="30735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75315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53B76D-0FEB-FC20-3974-9F2E53B71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BAEAF55F-25F7-356A-15AD-DD6B2CF681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056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702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349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0995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26A378-4503-438C-B063-4100E18A9F61}" type="slidenum">
              <a:rPr lang="cs-CZ" altLang="cs-CZ" smtClean="0">
                <a:latin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cs-CZ">
              <a:latin typeface="Arial Unicode MS" panose="020B0604020202020204" pitchFamily="34" charset="-128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C586BBCF-91F1-8F16-9BEE-2401975FF4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4063" y="528638"/>
            <a:ext cx="3392487" cy="25447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C649D14B-306A-8B98-FEBD-25D79BCE6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0720" y="3232907"/>
            <a:ext cx="7254810" cy="30735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52622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F764D6-3155-97FD-7883-30CFC1E53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9E04A06B-9FDC-6102-E7E1-C02687A41E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056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702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349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0995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26A378-4503-438C-B063-4100E18A9F61}" type="slidenum">
              <a:rPr lang="cs-CZ" altLang="cs-CZ" smtClean="0">
                <a:latin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cs-CZ" altLang="cs-CZ">
              <a:latin typeface="Arial Unicode MS" panose="020B0604020202020204" pitchFamily="34" charset="-128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5C90CBC7-B274-155A-ECF8-AA402D8B7C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4063" y="528638"/>
            <a:ext cx="3392487" cy="25447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E5AF8BC9-74FC-72C0-A515-9A441DEB3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0720" y="3232907"/>
            <a:ext cx="7254810" cy="30735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57849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2ED1EF-2DDF-0209-772F-C5B060467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FAB44C61-F436-B623-85AF-B5BC9D4CBB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056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702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349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0995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26A378-4503-438C-B063-4100E18A9F61}" type="slidenum">
              <a:rPr lang="cs-CZ" altLang="cs-CZ" smtClean="0">
                <a:latin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cs-CZ" altLang="cs-CZ">
              <a:latin typeface="Arial Unicode MS" panose="020B0604020202020204" pitchFamily="34" charset="-128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83B509BF-D47E-26E2-CD90-2F8B146A26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4063" y="528638"/>
            <a:ext cx="3392487" cy="25447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674A2D97-D6FF-8E03-871B-15681C9DF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0720" y="3232907"/>
            <a:ext cx="7254810" cy="30735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37491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79E0B8-D0B3-1070-03F3-113D5547E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43DCE199-A770-A1E1-6044-3BF7F02B18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056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702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349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0995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26A378-4503-438C-B063-4100E18A9F61}" type="slidenum">
              <a:rPr lang="cs-CZ" altLang="cs-CZ" smtClean="0">
                <a:latin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cs-CZ" altLang="cs-CZ">
              <a:latin typeface="Arial Unicode MS" panose="020B0604020202020204" pitchFamily="34" charset="-128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21E9E28B-0812-8C03-7CF6-5388BEC8CA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4063" y="528638"/>
            <a:ext cx="3392487" cy="25447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D8AE02B4-1CFC-E7C6-580E-03076364E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0720" y="3232907"/>
            <a:ext cx="7254810" cy="30735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19159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056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702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349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0995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26A378-4503-438C-B063-4100E18A9F61}" type="slidenum">
              <a:rPr lang="cs-CZ" altLang="cs-CZ" smtClean="0">
                <a:latin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s-CZ" altLang="cs-CZ">
              <a:latin typeface="Arial Unicode MS" panose="020B0604020202020204" pitchFamily="34" charset="-128"/>
            </a:endParaRPr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4063" y="528638"/>
            <a:ext cx="3392487" cy="25447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60720" y="3232907"/>
            <a:ext cx="7254810" cy="30735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2857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31390A-89FD-B124-8C3E-C4410E9C8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BA2CEA77-8C48-0F54-6467-65CD72B5F9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056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702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349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0995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26A378-4503-438C-B063-4100E18A9F61}" type="slidenum">
              <a:rPr lang="cs-CZ" altLang="cs-CZ" smtClean="0">
                <a:latin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cs-CZ" altLang="cs-CZ">
              <a:latin typeface="Arial Unicode MS" panose="020B0604020202020204" pitchFamily="34" charset="-128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FE790D31-FD7F-8929-85B9-94ABE9954B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4063" y="528638"/>
            <a:ext cx="3392487" cy="25447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3F86BAD5-DC26-9C77-F4C7-5A8A66876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0720" y="3232907"/>
            <a:ext cx="7254810" cy="30735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6809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4263D-6480-0E7F-7CBE-A103E1137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D7A4AB14-81B3-50E1-A514-C0D756F077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056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702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349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0995" indent="-231823" defTabSz="4555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3987" algn="l"/>
                <a:tab pos="909585" algn="l"/>
                <a:tab pos="1365181" algn="l"/>
                <a:tab pos="1820779" algn="l"/>
                <a:tab pos="2276376" algn="l"/>
                <a:tab pos="2731973" algn="l"/>
                <a:tab pos="3187570" algn="l"/>
                <a:tab pos="3643167" algn="l"/>
                <a:tab pos="4098764" algn="l"/>
                <a:tab pos="4554362" algn="l"/>
                <a:tab pos="5009958" algn="l"/>
                <a:tab pos="5465556" algn="l"/>
                <a:tab pos="5921152" algn="l"/>
                <a:tab pos="6376750" algn="l"/>
                <a:tab pos="6832347" algn="l"/>
                <a:tab pos="7287944" algn="l"/>
                <a:tab pos="7743541" algn="l"/>
                <a:tab pos="8199138" algn="l"/>
                <a:tab pos="8654735" algn="l"/>
                <a:tab pos="911033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26A378-4503-438C-B063-4100E18A9F61}" type="slidenum">
              <a:rPr lang="cs-CZ" altLang="cs-CZ" smtClean="0">
                <a:latin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cs-CZ" altLang="cs-CZ">
              <a:latin typeface="Arial Unicode MS" panose="020B0604020202020204" pitchFamily="34" charset="-128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B9BCA23B-CB89-4430-3D7C-042154E567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4063" y="528638"/>
            <a:ext cx="3392487" cy="25447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77CBC4FB-FCA8-1EE6-24A3-E54074D016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0720" y="3232907"/>
            <a:ext cx="7254810" cy="30735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5558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61" y="609601"/>
            <a:ext cx="6507167" cy="32004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61" y="3886200"/>
            <a:ext cx="6507167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D6165-207C-4162-AADD-967482E3EDF3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62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732865"/>
            <a:ext cx="7429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5299603"/>
            <a:ext cx="7429500" cy="49371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9E713-A233-4154-9F31-68DC326E3F9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104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609606"/>
            <a:ext cx="7429499" cy="312419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9E713-A233-4154-9F31-68DC326E3F9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8415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2" y="609606"/>
            <a:ext cx="6972299" cy="27431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10" y="3352800"/>
            <a:ext cx="66294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892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5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9E713-A233-4154-9F31-68DC326E3F9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004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3308581"/>
            <a:ext cx="7429500" cy="14688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4777381"/>
            <a:ext cx="74295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9E713-A233-4154-9F31-68DC326E3F9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1391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2" y="609606"/>
            <a:ext cx="6972299" cy="27431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886200"/>
            <a:ext cx="74295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5200"/>
            <a:ext cx="74295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9E713-A233-4154-9F31-68DC326E3F9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7892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609606"/>
            <a:ext cx="74294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505200"/>
            <a:ext cx="74295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9E713-A233-4154-9F31-68DC326E3F9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4820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2" y="609600"/>
            <a:ext cx="74294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93B05-A194-4282-BE39-167411CF1B8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8458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609604"/>
            <a:ext cx="1657886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609600"/>
            <a:ext cx="5657850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B3FA6-DA86-4B41-A143-A4D20A936D8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685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9E713-A233-4154-9F31-68DC326E3F9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046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3308581"/>
            <a:ext cx="6515100" cy="14688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61" y="4777381"/>
            <a:ext cx="65151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9E713-A233-4154-9F31-68DC326E3F9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341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667004"/>
            <a:ext cx="3657600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667000"/>
            <a:ext cx="3657600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5F894-98A6-4231-9747-5629972BEA4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843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658533"/>
            <a:ext cx="344169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243267"/>
            <a:ext cx="3657600" cy="254793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667000"/>
            <a:ext cx="34532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61" y="3243267"/>
            <a:ext cx="3657601" cy="254793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9E713-A233-4154-9F31-68DC326E3F9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875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9E713-A233-4154-9F31-68DC326E3F9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046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034C9-F309-4FB9-95A1-7B8DEAF663B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865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1600200"/>
            <a:ext cx="2661841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61" y="609601"/>
            <a:ext cx="4457701" cy="51816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1" y="2971800"/>
            <a:ext cx="2661841" cy="18288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FB140-CBDC-4C55-BC91-A014C61A2DD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527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1600200"/>
            <a:ext cx="4000501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2" y="-18288"/>
            <a:ext cx="245744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1" y="2971800"/>
            <a:ext cx="4000501" cy="18288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5883280"/>
            <a:ext cx="685800" cy="365125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5883280"/>
            <a:ext cx="3829050" cy="365125"/>
          </a:xfrm>
        </p:spPr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2" y="5883280"/>
            <a:ext cx="241925" cy="365125"/>
          </a:xfrm>
        </p:spPr>
        <p:txBody>
          <a:bodyPr/>
          <a:lstStyle/>
          <a:p>
            <a:pPr>
              <a:defRPr/>
            </a:pPr>
            <a:fld id="{C19315E8-1410-4E02-A39B-6D9DFF98E9A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080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>
                <a:lumMod val="50000"/>
                <a:lumOff val="50000"/>
              </a:schemeClr>
            </a:gs>
            <a:gs pos="30000">
              <a:schemeClr val="bg1">
                <a:lumMod val="65000"/>
                <a:lumOff val="35000"/>
              </a:schemeClr>
            </a:gs>
            <a:gs pos="0">
              <a:schemeClr val="bg1">
                <a:lumMod val="75000"/>
                <a:lumOff val="2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2" y="609600"/>
            <a:ext cx="7429499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2" y="2667004"/>
            <a:ext cx="742949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5883280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80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2" y="5883280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739E713-A233-4154-9F31-68DC326E3F9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9823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342892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08" indent="-214308" algn="l" defTabSz="342892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5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35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091" indent="-214308" algn="l" defTabSz="342892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59" indent="-128585" algn="l" defTabSz="342892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05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51" indent="-128585" algn="l" defTabSz="342892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05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9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9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9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9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ripes@pavus.cz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2">
            <a:extLst>
              <a:ext uri="{FF2B5EF4-FFF2-40B4-BE49-F238E27FC236}">
                <a16:creationId xmlns:a16="http://schemas.microsoft.com/office/drawing/2014/main" id="{4216E6E7-59A2-C75B-83A9-61BA221B1291}"/>
              </a:ext>
            </a:extLst>
          </p:cNvPr>
          <p:cNvSpPr txBox="1">
            <a:spLocks/>
          </p:cNvSpPr>
          <p:nvPr/>
        </p:nvSpPr>
        <p:spPr>
          <a:xfrm>
            <a:off x="152291" y="6453336"/>
            <a:ext cx="8839418" cy="27494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 sz="1500" cap="none" dirty="0">
                <a:solidFill>
                  <a:schemeClr val="tx1">
                    <a:lumMod val="95000"/>
                  </a:schemeClr>
                </a:solidFill>
              </a:rPr>
              <a:t>Ing. Jan Tripes, MBA</a:t>
            </a:r>
            <a:r>
              <a:rPr lang="cs-CZ" sz="1500" dirty="0">
                <a:solidFill>
                  <a:schemeClr val="tx1">
                    <a:lumMod val="95000"/>
                  </a:schemeClr>
                </a:solidFill>
              </a:rPr>
              <a:t>															2026 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71A35F6A-25CB-2D6C-FBAB-61CC91CE4388}"/>
              </a:ext>
            </a:extLst>
          </p:cNvPr>
          <p:cNvSpPr txBox="1">
            <a:spLocks/>
          </p:cNvSpPr>
          <p:nvPr/>
        </p:nvSpPr>
        <p:spPr>
          <a:xfrm>
            <a:off x="-10017" y="5301208"/>
            <a:ext cx="9144000" cy="76032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225"/>
              </a:spcBef>
            </a:pPr>
            <a:r>
              <a:rPr lang="cs-CZ" sz="2500" b="1" spc="75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KONFERENCE ČERVENÝ KOHOUT 2026</a:t>
            </a:r>
          </a:p>
          <a:p>
            <a:pPr algn="ctr">
              <a:spcBef>
                <a:spcPts val="225"/>
              </a:spcBef>
            </a:pPr>
            <a:r>
              <a:rPr lang="cs-CZ" sz="2500" b="1" spc="75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České Budějovice, 24.03.2026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75A085F8-CF2B-8747-E24C-F418E44AD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7522" y="552953"/>
            <a:ext cx="5328956" cy="10588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4E601A-434B-D100-5A06-9BD00802A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91" y="2132856"/>
            <a:ext cx="899170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ts val="1200"/>
              </a:spcBef>
              <a:buClrTx/>
              <a:buFontTx/>
              <a:buNone/>
              <a:defRPr/>
            </a:pPr>
            <a:r>
              <a:rPr lang="cs-CZ" altLang="cs-CZ" sz="4300" b="1" kern="0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  <a:ea typeface="Verdana" panose="020B0604030504040204" pitchFamily="34" charset="0"/>
                <a:cs typeface="+mj-cs"/>
              </a:rPr>
              <a:t>Zkoušení a klasifikace požárních obkladů dřevěných konstrukcí</a:t>
            </a:r>
          </a:p>
        </p:txBody>
      </p:sp>
    </p:spTree>
    <p:extLst>
      <p:ext uri="{BB962C8B-B14F-4D97-AF65-F5344CB8AC3E}">
        <p14:creationId xmlns:p14="http://schemas.microsoft.com/office/powerpoint/2010/main" val="235306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808DB-A02B-94C8-55D3-06EEDFA02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20C7E43D-CBD2-67FA-5886-CBF7B2B80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r>
              <a:rPr lang="cs-CZ" altLang="cs-CZ" kern="0" dirty="0">
                <a:solidFill>
                  <a:srgbClr val="F17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Zkoušení a klasifikace požárních obkladů dřevěných konstrukcí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78C91C-64E7-CCCC-0C42-DBA8B8FAC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88" y="1021697"/>
            <a:ext cx="4608511" cy="386079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/>
            <a:r>
              <a:rPr lang="cs-CZ" altLang="cs-CZ" sz="2000" b="1" cap="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</a:rPr>
              <a:t>PRINCIP zkoušky - PROVEDENÍ</a:t>
            </a:r>
            <a:endParaRPr lang="cs-CZ" altLang="cs-CZ" sz="1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-18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9113187-12A1-A394-254F-6131D2BB9D79}"/>
              </a:ext>
            </a:extLst>
          </p:cNvPr>
          <p:cNvSpPr txBox="1"/>
          <p:nvPr/>
        </p:nvSpPr>
        <p:spPr>
          <a:xfrm>
            <a:off x="827584" y="4911887"/>
            <a:ext cx="316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Vložení vzorku do ochlazovací kádě</a:t>
            </a:r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81CC288-868A-C9A4-AD8D-82CCBD0C895B}"/>
              </a:ext>
            </a:extLst>
          </p:cNvPr>
          <p:cNvSpPr txBox="1"/>
          <p:nvPr/>
        </p:nvSpPr>
        <p:spPr>
          <a:xfrm>
            <a:off x="4211960" y="6412686"/>
            <a:ext cx="435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Vizuální kontrola konstrukce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F213875-28F5-38FE-FC7A-2FF23C97E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2" y="1545758"/>
            <a:ext cx="5775124" cy="325139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2CCE455-7765-B38D-2C4C-F046A7A51E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868" y="3501008"/>
            <a:ext cx="5187416" cy="29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8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3E183-2483-2FAA-74F1-BB7E14B80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EAC8943-D1AE-3B49-1983-81E271954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r>
              <a:rPr lang="cs-CZ" altLang="cs-CZ" kern="0" dirty="0">
                <a:solidFill>
                  <a:srgbClr val="F17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Zkoušení a klasifikace požárních obkladů dřevěných konstrukcí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37B4D7F7-6DCA-D2BC-0B95-61C8E3F79872}"/>
              </a:ext>
            </a:extLst>
          </p:cNvPr>
          <p:cNvSpPr txBox="1">
            <a:spLocks/>
          </p:cNvSpPr>
          <p:nvPr/>
        </p:nvSpPr>
        <p:spPr>
          <a:xfrm>
            <a:off x="321531" y="1300513"/>
            <a:ext cx="8789223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Vyhodnocení naměřených teplot – varianta 1</a:t>
            </a:r>
            <a:endParaRPr lang="cs-CZ" sz="2400" b="1" baseline="-25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baseline="-25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2DE1EF1-F504-6F9C-8C11-C1201BBAC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715772"/>
              </p:ext>
            </p:extLst>
          </p:nvPr>
        </p:nvGraphicFramePr>
        <p:xfrm>
          <a:off x="854152" y="2141249"/>
          <a:ext cx="7056783" cy="23762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3586921">
                  <a:extLst>
                    <a:ext uri="{9D8B030D-6E8A-4147-A177-3AD203B41FA5}">
                      <a16:colId xmlns:a16="http://schemas.microsoft.com/office/drawing/2014/main" val="3168540081"/>
                    </a:ext>
                  </a:extLst>
                </a:gridCol>
                <a:gridCol w="1935296">
                  <a:extLst>
                    <a:ext uri="{9D8B030D-6E8A-4147-A177-3AD203B41FA5}">
                      <a16:colId xmlns:a16="http://schemas.microsoft.com/office/drawing/2014/main" val="2633262124"/>
                    </a:ext>
                  </a:extLst>
                </a:gridCol>
                <a:gridCol w="1534566">
                  <a:extLst>
                    <a:ext uri="{9D8B030D-6E8A-4147-A177-3AD203B41FA5}">
                      <a16:colId xmlns:a16="http://schemas.microsoft.com/office/drawing/2014/main" val="3117804961"/>
                    </a:ext>
                  </a:extLst>
                </a:gridCol>
              </a:tblGrid>
              <a:tr h="85892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Zkoušený podklad</a:t>
                      </a:r>
                      <a:endParaRPr lang="cs-CZ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1" spc="-1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Maximální vzrůst teploty</a:t>
                      </a:r>
                      <a:br>
                        <a:rPr lang="cs-CZ" sz="1400" b="1" spc="-1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cs-CZ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[K]</a:t>
                      </a:r>
                      <a:endParaRPr lang="cs-CZ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1" spc="-1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Vizuální pozorování</a:t>
                      </a:r>
                      <a:endParaRPr lang="cs-CZ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541638"/>
                  </a:ext>
                </a:extLst>
              </a:tr>
              <a:tr h="352468"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Dřevotřísková deska,</a:t>
                      </a:r>
                      <a:r>
                        <a:rPr lang="cs-CZ" sz="1400" b="0" spc="-35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viz</a:t>
                      </a:r>
                      <a:r>
                        <a:rPr lang="cs-CZ" sz="1400" b="0" spc="-3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400" b="0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7.3.1</a:t>
                      </a:r>
                      <a:endParaRPr lang="cs-CZ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1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270</a:t>
                      </a:r>
                      <a:endParaRPr lang="cs-CZ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1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Ne</a:t>
                      </a:r>
                      <a:endParaRPr lang="cs-CZ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638618"/>
                  </a:ext>
                </a:extLst>
              </a:tr>
              <a:tr h="352468"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Termoplastická deska,</a:t>
                      </a:r>
                      <a:r>
                        <a:rPr lang="cs-CZ" sz="1400" b="0" spc="-4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viz</a:t>
                      </a:r>
                      <a:r>
                        <a:rPr lang="cs-CZ" sz="1400" b="0" spc="-3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400" b="0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7.3.2</a:t>
                      </a:r>
                      <a:endParaRPr lang="cs-CZ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1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75</a:t>
                      </a:r>
                      <a:endParaRPr lang="cs-CZ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1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Ne</a:t>
                      </a:r>
                      <a:endParaRPr lang="cs-CZ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181179"/>
                  </a:ext>
                </a:extLst>
              </a:tr>
              <a:tr h="462729"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Podklad s nízko objemovou hmotností, viz</a:t>
                      </a:r>
                      <a:r>
                        <a:rPr lang="cs-CZ" sz="1400" b="0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400" b="0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7.3.3</a:t>
                      </a:r>
                      <a:endParaRPr lang="cs-CZ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1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270</a:t>
                      </a:r>
                      <a:endParaRPr lang="cs-CZ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1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Ne</a:t>
                      </a:r>
                      <a:endParaRPr lang="cs-CZ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695511"/>
                  </a:ext>
                </a:extLst>
              </a:tr>
              <a:tr h="349671"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Jiný podklad,</a:t>
                      </a:r>
                      <a:r>
                        <a:rPr lang="cs-CZ" sz="1400" b="0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viz</a:t>
                      </a:r>
                      <a:r>
                        <a:rPr lang="cs-CZ" sz="1400" b="0" spc="-2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400" b="0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7.3.4</a:t>
                      </a:r>
                      <a:endParaRPr lang="cs-CZ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1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270</a:t>
                      </a:r>
                      <a:endParaRPr lang="cs-CZ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1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Ne</a:t>
                      </a:r>
                      <a:endParaRPr lang="cs-CZ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306138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8D265124-A33D-B564-4004-9EDB6F569B52}"/>
              </a:ext>
            </a:extLst>
          </p:cNvPr>
          <p:cNvSpPr txBox="1"/>
          <p:nvPr/>
        </p:nvSpPr>
        <p:spPr>
          <a:xfrm>
            <a:off x="467544" y="4751989"/>
            <a:ext cx="7344816" cy="104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sz="2400" b="1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Další sledovaná kritéria:</a:t>
            </a:r>
          </a:p>
          <a:p>
            <a:pPr>
              <a:lnSpc>
                <a:spcPct val="150000"/>
              </a:lnSpc>
            </a:pPr>
            <a:r>
              <a:rPr lang="cs-CZ" sz="2000" cap="all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Během zkoušky Nesmí dojít ke zhroucení obkladu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DF9087B-A6EA-14B6-895F-30D3C77E0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956996"/>
            <a:ext cx="4940497" cy="427393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/>
            <a:r>
              <a:rPr lang="cs-CZ" altLang="cs-CZ" sz="2000" b="1" cap="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</a:rPr>
              <a:t>POPIS zkoušky - vyhodnocení</a:t>
            </a:r>
            <a:endParaRPr lang="cs-CZ" altLang="cs-CZ" sz="1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92263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438E3-CC00-E7AE-5E0D-B8DFFD5F0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94033716-63A9-0830-6B53-0BE24B90D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r>
              <a:rPr lang="cs-CZ" altLang="cs-CZ" kern="0" dirty="0">
                <a:solidFill>
                  <a:srgbClr val="F17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Zkoušení a klasifikace požárních obkladů dřevěných konstrukcí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994B3778-3DD1-47C7-E4A9-9AAF58519DE1}"/>
              </a:ext>
            </a:extLst>
          </p:cNvPr>
          <p:cNvSpPr txBox="1">
            <a:spLocks/>
          </p:cNvSpPr>
          <p:nvPr/>
        </p:nvSpPr>
        <p:spPr>
          <a:xfrm>
            <a:off x="321531" y="1300513"/>
            <a:ext cx="8789223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Vyhodnocení – varianta 2</a:t>
            </a:r>
            <a:endParaRPr lang="cs-CZ" sz="2400" b="1" baseline="-25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baseline="-25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4D79C1-AED1-D9BF-4B77-8BD0D767A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31" y="987726"/>
            <a:ext cx="4940497" cy="427393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/>
            <a:r>
              <a:rPr lang="cs-CZ" altLang="cs-CZ" sz="2000" b="1" cap="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</a:rPr>
              <a:t>POPIS zkoušky - vyhodnocení</a:t>
            </a:r>
            <a:endParaRPr lang="cs-CZ" altLang="cs-CZ" sz="1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-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AE2ADF3-93DC-A9A5-CFE8-8C0F8DD05C6F}"/>
              </a:ext>
            </a:extLst>
          </p:cNvPr>
          <p:cNvSpPr txBox="1"/>
          <p:nvPr/>
        </p:nvSpPr>
        <p:spPr>
          <a:xfrm>
            <a:off x="325233" y="4748215"/>
            <a:ext cx="7344816" cy="104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sz="2400" b="1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Další sledovaná kritéria: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cap="all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Během zkoušky Nesmí dojít ke zhroucení obkladu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F293D2BD-CEEE-CA31-F6FF-3414C9253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457068"/>
              </p:ext>
            </p:extLst>
          </p:nvPr>
        </p:nvGraphicFramePr>
        <p:xfrm>
          <a:off x="755576" y="2271964"/>
          <a:ext cx="7632849" cy="19696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125576166"/>
                    </a:ext>
                  </a:extLst>
                </a:gridCol>
                <a:gridCol w="1151574">
                  <a:extLst>
                    <a:ext uri="{9D8B030D-6E8A-4147-A177-3AD203B41FA5}">
                      <a16:colId xmlns:a16="http://schemas.microsoft.com/office/drawing/2014/main" val="2796189672"/>
                    </a:ext>
                  </a:extLst>
                </a:gridCol>
                <a:gridCol w="1466598">
                  <a:extLst>
                    <a:ext uri="{9D8B030D-6E8A-4147-A177-3AD203B41FA5}">
                      <a16:colId xmlns:a16="http://schemas.microsoft.com/office/drawing/2014/main" val="2866433629"/>
                    </a:ext>
                  </a:extLst>
                </a:gridCol>
                <a:gridCol w="1696189">
                  <a:extLst>
                    <a:ext uri="{9D8B030D-6E8A-4147-A177-3AD203B41FA5}">
                      <a16:colId xmlns:a16="http://schemas.microsoft.com/office/drawing/2014/main" val="2216127903"/>
                    </a:ext>
                  </a:extLst>
                </a:gridCol>
                <a:gridCol w="1374272">
                  <a:extLst>
                    <a:ext uri="{9D8B030D-6E8A-4147-A177-3AD203B41FA5}">
                      <a16:colId xmlns:a16="http://schemas.microsoft.com/office/drawing/2014/main" val="3013005675"/>
                    </a:ext>
                  </a:extLst>
                </a:gridCol>
              </a:tblGrid>
              <a:tr h="796996">
                <a:tc>
                  <a:txBody>
                    <a:bodyPr/>
                    <a:lstStyle/>
                    <a:p>
                      <a:pPr marL="0" marR="29845" algn="l" defTabSz="342892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Zkoušený podklad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9215" marR="100965" algn="ctr">
                        <a:spcBef>
                          <a:spcPts val="305"/>
                        </a:spcBef>
                        <a:buNone/>
                      </a:pPr>
                      <a:r>
                        <a:rPr lang="cs-CZ" sz="1400" b="1" spc="-1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Maximální vzrůst teploty</a:t>
                      </a:r>
                      <a:endParaRPr lang="cs-CZ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9850" algn="ctr">
                        <a:spcBef>
                          <a:spcPts val="305"/>
                        </a:spcBef>
                        <a:buNone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Shořelý materiál</a:t>
                      </a:r>
                      <a:endParaRPr lang="cs-CZ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120" algn="ctr">
                        <a:spcBef>
                          <a:spcPts val="305"/>
                        </a:spcBef>
                        <a:buNone/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Zuhelnatělý </a:t>
                      </a:r>
                      <a:br>
                        <a:rPr lang="cs-CZ" sz="1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cs-CZ" sz="14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materiál</a:t>
                      </a:r>
                      <a:endParaRPr lang="cs-CZ" sz="1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9850" algn="ctr">
                        <a:spcBef>
                          <a:spcPts val="305"/>
                        </a:spcBef>
                        <a:buNone/>
                      </a:pPr>
                      <a:r>
                        <a:rPr lang="cs-CZ" sz="1400" b="1" spc="-1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Zbarvení </a:t>
                      </a:r>
                      <a:br>
                        <a:rPr lang="cs-CZ" sz="1400" b="1" spc="-1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cs-CZ" sz="1400" b="1" spc="-1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materiálu</a:t>
                      </a:r>
                      <a:endParaRPr lang="cs-CZ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3831446"/>
                  </a:ext>
                </a:extLst>
              </a:tr>
              <a:tr h="668646">
                <a:tc>
                  <a:txBody>
                    <a:bodyPr/>
                    <a:lstStyle/>
                    <a:p>
                      <a:pPr marL="0" marR="29845" algn="l" defTabSz="342892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Dřevotřísková deska, </a:t>
                      </a:r>
                    </a:p>
                    <a:p>
                      <a:pPr marL="0" marR="29845" algn="l" defTabSz="342892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viz 7.3.1  </a:t>
                      </a:r>
                      <a:endParaRPr lang="cs-CZ" sz="14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spcBef>
                          <a:spcPts val="295"/>
                        </a:spcBef>
                        <a:buNone/>
                      </a:pPr>
                      <a:r>
                        <a:rPr lang="cs-CZ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Maximum:</a:t>
                      </a:r>
                      <a:r>
                        <a:rPr lang="cs-CZ" sz="1400" b="1" spc="-25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270</a:t>
                      </a:r>
                      <a:r>
                        <a:rPr lang="cs-CZ" sz="1400" b="1" spc="-15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400" b="1" spc="-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K</a:t>
                      </a:r>
                      <a:endParaRPr lang="cs-CZ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algn="ctr">
                        <a:spcBef>
                          <a:spcPts val="295"/>
                        </a:spcBef>
                        <a:buNone/>
                      </a:pPr>
                      <a:r>
                        <a:rPr lang="cs-CZ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Není povoleno</a:t>
                      </a:r>
                      <a:endParaRPr lang="cs-CZ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 algn="ctr">
                        <a:spcBef>
                          <a:spcPts val="295"/>
                        </a:spcBef>
                        <a:buNone/>
                      </a:pPr>
                      <a:r>
                        <a:rPr lang="cs-CZ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Není povoleno</a:t>
                      </a:r>
                      <a:r>
                        <a:rPr lang="cs-CZ" sz="1400" b="1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400" b="1" spc="-10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a)</a:t>
                      </a:r>
                      <a:endParaRPr lang="cs-CZ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algn="ctr">
                        <a:spcBef>
                          <a:spcPts val="295"/>
                        </a:spcBef>
                        <a:buNone/>
                      </a:pPr>
                      <a:r>
                        <a:rPr lang="cs-CZ" sz="1400" b="1" spc="-1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Povoleno</a:t>
                      </a:r>
                      <a:endParaRPr lang="cs-CZ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94752183"/>
                  </a:ext>
                </a:extLst>
              </a:tr>
              <a:tr h="504056">
                <a:tc gridSpan="5">
                  <a:txBody>
                    <a:bodyPr/>
                    <a:lstStyle/>
                    <a:p>
                      <a:pPr marL="0" algn="l" defTabSz="342892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250825" algn="l"/>
                        </a:tabLst>
                      </a:pPr>
                      <a:r>
                        <a:rPr lang="cs-CZ" sz="12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a)	Zuhelnatělý materiál, jehož plocha je menší než 1 cm2 je povolen (pouze plochy kolem upevnění)</a:t>
                      </a:r>
                      <a:endParaRPr lang="cs-CZ" sz="12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189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845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580A7-4716-7E44-9794-55919A846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96584CBA-55CA-02A6-44D4-512E10449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r>
              <a:rPr lang="cs-CZ" altLang="cs-CZ" kern="0" dirty="0">
                <a:solidFill>
                  <a:srgbClr val="F17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Zkoušení a klasifikace požárních obkladů dřevěných konstrukcí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4FF836CF-DA68-E11D-CC7F-AC67C13E2DAC}"/>
              </a:ext>
            </a:extLst>
          </p:cNvPr>
          <p:cNvSpPr txBox="1">
            <a:spLocks/>
          </p:cNvSpPr>
          <p:nvPr/>
        </p:nvSpPr>
        <p:spPr>
          <a:xfrm>
            <a:off x="328427" y="1191844"/>
            <a:ext cx="8789223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Klasifikační ukazatele k</a:t>
            </a:r>
            <a:r>
              <a:rPr lang="cs-CZ" sz="2400" b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k</a:t>
            </a:r>
            <a:r>
              <a:rPr lang="cs-CZ" sz="2400" b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podle ČSN EN 13501-2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baseline="-25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D5B71F-E3B6-29A5-B941-3F95F76AD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21" y="975634"/>
            <a:ext cx="1948464" cy="431676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/>
            <a:r>
              <a:rPr lang="cs-CZ" altLang="cs-CZ" sz="2000" b="1" cap="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</a:rPr>
              <a:t>klasifikace</a:t>
            </a:r>
            <a:endParaRPr lang="cs-CZ" altLang="cs-CZ" sz="1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-18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9C076AB6-5F04-5EF1-B1D7-B8ED9F5DE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106112"/>
              </p:ext>
            </p:extLst>
          </p:nvPr>
        </p:nvGraphicFramePr>
        <p:xfrm>
          <a:off x="1356953" y="2132856"/>
          <a:ext cx="6624738" cy="15890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773712">
                  <a:extLst>
                    <a:ext uri="{9D8B030D-6E8A-4147-A177-3AD203B41FA5}">
                      <a16:colId xmlns:a16="http://schemas.microsoft.com/office/drawing/2014/main" val="2125576166"/>
                    </a:ext>
                  </a:extLst>
                </a:gridCol>
                <a:gridCol w="902664">
                  <a:extLst>
                    <a:ext uri="{9D8B030D-6E8A-4147-A177-3AD203B41FA5}">
                      <a16:colId xmlns:a16="http://schemas.microsoft.com/office/drawing/2014/main" val="2796189672"/>
                    </a:ext>
                  </a:extLst>
                </a:gridCol>
                <a:gridCol w="1649454">
                  <a:extLst>
                    <a:ext uri="{9D8B030D-6E8A-4147-A177-3AD203B41FA5}">
                      <a16:colId xmlns:a16="http://schemas.microsoft.com/office/drawing/2014/main" val="2866433629"/>
                    </a:ext>
                  </a:extLst>
                </a:gridCol>
                <a:gridCol w="1649454">
                  <a:extLst>
                    <a:ext uri="{9D8B030D-6E8A-4147-A177-3AD203B41FA5}">
                      <a16:colId xmlns:a16="http://schemas.microsoft.com/office/drawing/2014/main" val="2216127903"/>
                    </a:ext>
                  </a:extLst>
                </a:gridCol>
                <a:gridCol w="1649454">
                  <a:extLst>
                    <a:ext uri="{9D8B030D-6E8A-4147-A177-3AD203B41FA5}">
                      <a16:colId xmlns:a16="http://schemas.microsoft.com/office/drawing/2014/main" val="3013005675"/>
                    </a:ext>
                  </a:extLst>
                </a:gridCol>
              </a:tblGrid>
              <a:tr h="642989">
                <a:tc gridSpan="5">
                  <a:txBody>
                    <a:bodyPr/>
                    <a:lstStyle/>
                    <a:p>
                      <a:pPr marL="0" marR="29845" algn="ctr" defTabSz="342892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Třídy pro obklady stěn a podhledů dle ČSN EN 13501-2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831446"/>
                  </a:ext>
                </a:extLst>
              </a:tr>
              <a:tr h="539440">
                <a:tc>
                  <a:txBody>
                    <a:bodyPr/>
                    <a:lstStyle/>
                    <a:p>
                      <a:pPr marL="0" marR="29845" algn="l" defTabSz="342892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22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K</a:t>
                      </a:r>
                      <a:r>
                        <a:rPr lang="cs-CZ" sz="2200" b="0" kern="12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cs-CZ" sz="2200" b="0" kern="1200" baseline="-25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295"/>
                        </a:spcBef>
                        <a:buNone/>
                      </a:pPr>
                      <a:endParaRPr lang="cs-CZ" sz="1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algn="ctr">
                        <a:spcBef>
                          <a:spcPts val="295"/>
                        </a:spcBef>
                        <a:buNone/>
                      </a:pPr>
                      <a:r>
                        <a:rPr lang="cs-CZ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cs-CZ" sz="1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 algn="ctr">
                        <a:spcBef>
                          <a:spcPts val="295"/>
                        </a:spcBef>
                        <a:buNone/>
                      </a:pPr>
                      <a:endParaRPr lang="cs-CZ" sz="1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algn="ctr">
                        <a:spcBef>
                          <a:spcPts val="295"/>
                        </a:spcBef>
                        <a:buNone/>
                      </a:pPr>
                      <a:endParaRPr lang="cs-CZ" sz="1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4752183"/>
                  </a:ext>
                </a:extLst>
              </a:tr>
              <a:tr h="406655">
                <a:tc>
                  <a:txBody>
                    <a:bodyPr/>
                    <a:lstStyle/>
                    <a:p>
                      <a:pPr marL="0" marR="29845" algn="l" defTabSz="342892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22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K</a:t>
                      </a:r>
                      <a:r>
                        <a:rPr lang="cs-CZ" sz="2200" b="0" kern="12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cs-CZ" sz="2200" b="0" kern="1200" baseline="-25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29845" algn="l" defTabSz="342892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cs-CZ" sz="1800" b="0" kern="1200" baseline="-25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29845" algn="ctr" defTabSz="342892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29845" algn="ctr" defTabSz="342892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29845" algn="ctr" defTabSz="342892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44189363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8E02FCA5-B8CE-A108-22AB-430191C29011}"/>
              </a:ext>
            </a:extLst>
          </p:cNvPr>
          <p:cNvSpPr txBox="1"/>
          <p:nvPr/>
        </p:nvSpPr>
        <p:spPr>
          <a:xfrm>
            <a:off x="345159" y="4005064"/>
            <a:ext cx="8280920" cy="243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sz="2400" b="1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Další sledovaná kritéria: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cap="all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max. průměrný nárůst teploty </a:t>
            </a:r>
            <a:r>
              <a:rPr lang="cs-CZ" sz="2000" b="1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250 °c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cap="all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Max. vzestup teploty na jednotlivých čidlech </a:t>
            </a:r>
            <a:r>
              <a:rPr lang="cs-CZ" sz="2000" b="1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270 °C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cap="all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Během zkoušky Nesmí dojít ke </a:t>
            </a:r>
            <a:r>
              <a:rPr lang="cs-CZ" sz="2000" b="1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zhroucení obkladu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cs-CZ" sz="2000" cap="all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 zkoušce nesmí být podklad </a:t>
            </a:r>
            <a:r>
              <a:rPr lang="cs-CZ" sz="2000" b="1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spálený nebo zuhelnatělý</a:t>
            </a:r>
          </a:p>
        </p:txBody>
      </p:sp>
    </p:spTree>
    <p:extLst>
      <p:ext uri="{BB962C8B-B14F-4D97-AF65-F5344CB8AC3E}">
        <p14:creationId xmlns:p14="http://schemas.microsoft.com/office/powerpoint/2010/main" val="1726851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00272-38CD-5338-D891-0520CC9DD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F8A54B45-B46C-7267-AD18-017C1A006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r>
              <a:rPr lang="cs-CZ" altLang="cs-CZ" kern="0" dirty="0">
                <a:solidFill>
                  <a:srgbClr val="F17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Zkoušení a klasifikace požárních obkladů dřevěných konstrukcí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8DF33405-E167-65EE-6AB4-D85EBD014DDB}"/>
              </a:ext>
            </a:extLst>
          </p:cNvPr>
          <p:cNvSpPr txBox="1">
            <a:spLocks/>
          </p:cNvSpPr>
          <p:nvPr/>
        </p:nvSpPr>
        <p:spPr>
          <a:xfrm>
            <a:off x="354777" y="1483689"/>
            <a:ext cx="8789223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Varianty podkladu v závislosti na zkoušeném podkladu dle ČSn en 14135</a:t>
            </a:r>
            <a:endParaRPr lang="cs-CZ" baseline="-25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486B03-A2C6-95E4-9CF3-99E515771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20" y="975634"/>
            <a:ext cx="4765344" cy="431676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/>
            <a:r>
              <a:rPr lang="cs-CZ" altLang="cs-CZ" sz="2000" b="1" cap="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</a:rPr>
              <a:t>Rozšíření aplikace výsledků</a:t>
            </a:r>
            <a:endParaRPr lang="cs-CZ" altLang="cs-CZ" sz="1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-18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6E75488-E1DC-005D-F632-DE18DD56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374523"/>
              </p:ext>
            </p:extLst>
          </p:nvPr>
        </p:nvGraphicFramePr>
        <p:xfrm>
          <a:off x="215516" y="2636912"/>
          <a:ext cx="8712968" cy="2880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3072010">
                  <a:extLst>
                    <a:ext uri="{9D8B030D-6E8A-4147-A177-3AD203B41FA5}">
                      <a16:colId xmlns:a16="http://schemas.microsoft.com/office/drawing/2014/main" val="1010316276"/>
                    </a:ext>
                  </a:extLst>
                </a:gridCol>
                <a:gridCol w="3120678">
                  <a:extLst>
                    <a:ext uri="{9D8B030D-6E8A-4147-A177-3AD203B41FA5}">
                      <a16:colId xmlns:a16="http://schemas.microsoft.com/office/drawing/2014/main" val="169330461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1746651174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348154373"/>
                    </a:ext>
                  </a:extLst>
                </a:gridCol>
              </a:tblGrid>
              <a:tr h="680102">
                <a:tc>
                  <a:txBody>
                    <a:bodyPr/>
                    <a:lstStyle/>
                    <a:p>
                      <a:pPr marL="67945" algn="l">
                        <a:spcBef>
                          <a:spcPts val="305"/>
                        </a:spcBef>
                        <a:buNone/>
                      </a:pPr>
                      <a:r>
                        <a:rPr lang="cs-CZ" sz="1800" b="1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Zkoušený podklad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 algn="l">
                        <a:spcBef>
                          <a:spcPts val="305"/>
                        </a:spcBef>
                        <a:buNone/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Povolené varianty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 algn="ctr">
                        <a:spcBef>
                          <a:spcPts val="305"/>
                        </a:spcBef>
                        <a:buNone/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Obklad K</a:t>
                      </a:r>
                      <a:r>
                        <a:rPr lang="cs-CZ" sz="1800" b="1" kern="1200" baseline="-25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>
                        <a:spcBef>
                          <a:spcPts val="305"/>
                        </a:spcBef>
                        <a:buNone/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Obklad K</a:t>
                      </a:r>
                      <a:r>
                        <a:rPr lang="cs-CZ" sz="1800" b="1" kern="1200" baseline="-25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848966"/>
                  </a:ext>
                </a:extLst>
              </a:tr>
              <a:tr h="469783">
                <a:tc>
                  <a:txBody>
                    <a:bodyPr/>
                    <a:lstStyle/>
                    <a:p>
                      <a:pPr marL="67945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Dřevotřísková deska, viz 7.3.1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Jakýkoli poklad ≥ 300 kg/m</a:t>
                      </a:r>
                      <a:r>
                        <a:rPr lang="cs-CZ" sz="1400" b="0" kern="1200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901504"/>
                  </a:ext>
                </a:extLst>
              </a:tr>
              <a:tr h="328538">
                <a:tc>
                  <a:txBody>
                    <a:bodyPr/>
                    <a:lstStyle/>
                    <a:p>
                      <a:pPr marL="67945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Termoplastická deska, viz 7.3.2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Jakýkoli podklad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410544"/>
                  </a:ext>
                </a:extLst>
              </a:tr>
              <a:tr h="1106714">
                <a:tc>
                  <a:txBody>
                    <a:bodyPr/>
                    <a:lstStyle/>
                    <a:p>
                      <a:pPr marL="67945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Podklad s nízkou objemovou hmotností, viz 7.3.3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Jakýkoli podklad stejného typu materiálu (např. ze stejné skupiny výrobků), o objemové hmotnosti a obsahu vlhkosti ≥ než při zkoušce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1" kern="12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69215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1" kern="12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7112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683128"/>
                  </a:ext>
                </a:extLst>
              </a:tr>
              <a:tr h="295183">
                <a:tc>
                  <a:txBody>
                    <a:bodyPr/>
                    <a:lstStyle/>
                    <a:p>
                      <a:pPr marL="67945" marR="310515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0" kern="12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Jiný podklad, viz 7.3.4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Stejný jako při zkoušce</a:t>
                      </a: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1" kern="12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cs-CZ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803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568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4A53A-4D8B-5167-D25C-BE3EEDB60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7BF8BF48-5CC8-1927-8593-A42CEB9BD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r>
              <a:rPr lang="cs-CZ" altLang="cs-CZ" kern="0" dirty="0">
                <a:solidFill>
                  <a:srgbClr val="F17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Zkoušení a klasifikace požárních obkladů dřevěných konstrukcí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5B45375F-2EA9-76AA-8F78-0830AC92B014}"/>
              </a:ext>
            </a:extLst>
          </p:cNvPr>
          <p:cNvSpPr txBox="1">
            <a:spLocks/>
          </p:cNvSpPr>
          <p:nvPr/>
        </p:nvSpPr>
        <p:spPr>
          <a:xfrm>
            <a:off x="251521" y="1556792"/>
            <a:ext cx="8789223" cy="4320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BUDOV S HOŘLAVÝM NEBO SMÍŠENÝM KONSTRUKČNÍM SYSTÉMEM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KONSTRUKCE, KDE JE OBTÍŽNÉ dosáhnout </a:t>
            </a:r>
            <a:r>
              <a:rPr lang="cs-CZ" sz="24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DRUHu</a:t>
            </a:r>
            <a:r>
              <a:rPr lang="cs-CZ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KONSTRUKCE DP2, POPŘ. jej LZE stanovit JEN PO KRÁTKOU DOBU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čsn</a:t>
            </a:r>
            <a:r>
              <a:rPr lang="cs-CZ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73 0802 (čl. 7.2.8, příloha K) nově UMOŽŇUJE, ve vybraných případech, VYUŽÍT Konstrukce </a:t>
            </a:r>
            <a:r>
              <a:rPr lang="cs-CZ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druhu DP3 S klasifikací K</a:t>
            </a:r>
            <a:r>
              <a:rPr lang="cs-CZ" sz="2400" b="1" u="sng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cs-CZ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JAKO ALTERNATIVU KONSTRUKCÍ dp2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3B93D8-6F06-7B0D-A54E-94CB29530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1" y="980728"/>
            <a:ext cx="5760639" cy="432048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/>
            <a:r>
              <a:rPr lang="cs-CZ" altLang="cs-CZ" sz="2000" b="1" cap="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</a:rPr>
              <a:t>Praktické VYUŽITÍ VÝSLEDKŮ zkoušky</a:t>
            </a:r>
            <a:endParaRPr lang="cs-CZ" altLang="cs-CZ" sz="1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78344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764704"/>
            <a:ext cx="914400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ts val="1200"/>
              </a:spcBef>
              <a:buClrTx/>
              <a:buFontTx/>
              <a:buNone/>
              <a:defRPr/>
            </a:pPr>
            <a:r>
              <a:rPr lang="cs-CZ" altLang="cs-CZ" sz="4400" b="1" cap="all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</a:rPr>
              <a:t>Děkuji za pozornost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E768E4C-C903-40F4-9D87-9D9C3ED9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780928"/>
            <a:ext cx="8928992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ts val="120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  <a:ea typeface="Segoe UI Black" panose="020B0A02040204020203" pitchFamily="34" charset="0"/>
                <a:cs typeface="Segoe UI" panose="020B0502040204020203" pitchFamily="34" charset="0"/>
              </a:rPr>
              <a:t>Ing. Jan Tripes, MBA</a:t>
            </a:r>
            <a:br>
              <a:rPr lang="cs-CZ" altLang="cs-CZ" sz="2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cs-CZ" altLang="cs-CZ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anose="00000400000000000000" pitchFamily="50" charset="-18"/>
                <a:ea typeface="Segoe UI Black" panose="020B0A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tripes@pavus.cz</a:t>
            </a:r>
            <a:endParaRPr lang="cs-CZ" altLang="cs-CZ" sz="2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Light" panose="00000400000000000000" pitchFamily="50" charset="-18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 eaLnBrk="1" hangingPunct="1">
              <a:spcBef>
                <a:spcPts val="3000"/>
              </a:spcBef>
              <a:buClrTx/>
              <a:buFontTx/>
              <a:buNone/>
            </a:pPr>
            <a:endParaRPr lang="cs-CZ" altLang="cs-CZ" b="1" spc="3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en Dots" pitchFamily="2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 eaLnBrk="1" hangingPunct="1">
              <a:spcBef>
                <a:spcPts val="3000"/>
              </a:spcBef>
              <a:buClrTx/>
              <a:buFontTx/>
              <a:buNone/>
            </a:pPr>
            <a:r>
              <a:rPr lang="cs-CZ" altLang="cs-CZ" b="1" spc="3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en Dots" pitchFamily="2" charset="0"/>
                <a:ea typeface="Segoe UI Black" panose="020B0A02040204020203" pitchFamily="34" charset="0"/>
                <a:cs typeface="Segoe UI" panose="020B0502040204020203" pitchFamily="34" charset="0"/>
              </a:rPr>
              <a:t>PAVUS, a.s. </a:t>
            </a:r>
          </a:p>
          <a:p>
            <a:pPr algn="ctr" eaLnBrk="1" hangingPunct="1">
              <a:spcBef>
                <a:spcPts val="3000"/>
              </a:spcBef>
              <a:buClrTx/>
              <a:buFontTx/>
              <a:buNone/>
            </a:pPr>
            <a:br>
              <a:rPr lang="cs-CZ" altLang="cs-CZ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lang="cs-CZ" altLang="cs-CZ" sz="28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-18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02AD9-A680-4C5F-1CAF-393589CDA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19717BE7-43EB-6A3F-6C0D-A3180C80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r>
              <a:rPr lang="cs-CZ" altLang="cs-CZ" kern="0" dirty="0">
                <a:solidFill>
                  <a:srgbClr val="F17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Zkoušení a klasifikace požárních obkladů dřevěných konstrukcí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446C88DF-72F7-9DA4-BE96-FBB323A09E69}"/>
              </a:ext>
            </a:extLst>
          </p:cNvPr>
          <p:cNvSpPr txBox="1">
            <a:spLocks/>
          </p:cNvSpPr>
          <p:nvPr/>
        </p:nvSpPr>
        <p:spPr>
          <a:xfrm>
            <a:off x="213484" y="1484784"/>
            <a:ext cx="8604956" cy="51845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ČSN EN 14135:2026 </a:t>
            </a:r>
            <a:r>
              <a:rPr lang="cs-CZ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Obklady - Stanovení požárně ochranné účinnosti </a:t>
            </a:r>
            <a:r>
              <a:rPr lang="cs-CZ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nahradila ČSN EN 14135:2005 (vydání </a:t>
            </a:r>
            <a:r>
              <a:rPr lang="cs-CZ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3/2026</a:t>
            </a:r>
            <a:r>
              <a:rPr lang="cs-CZ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aktuálně zpracováván CZ překlad -&gt; předpoklad účinnosti od </a:t>
            </a:r>
            <a:r>
              <a:rPr lang="cs-CZ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4/2026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1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ČSN EN 13501-2:2024 </a:t>
            </a:r>
            <a:r>
              <a:rPr lang="cs-CZ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Požární Klasifikace podle výsledků zkoušek požární odolnosti a/nebo kouřotěsnosti (MIMO </a:t>
            </a:r>
            <a:r>
              <a:rPr lang="cs-CZ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vZT</a:t>
            </a:r>
            <a:r>
              <a:rPr lang="cs-CZ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10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ČSN 73 0802 </a:t>
            </a:r>
            <a:r>
              <a:rPr lang="cs-CZ" sz="2400" b="1" cap="none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</a:t>
            </a:r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2:2023 </a:t>
            </a:r>
            <a:r>
              <a:rPr lang="cs-CZ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Požární bezpečnost staveb - Nevýrobní objekty </a:t>
            </a:r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Z1:2025 (příloha K), Z2:2026 </a:t>
            </a:r>
            <a:endParaRPr lang="cs-CZ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10419E-BA31-23FD-DB5E-A984203C8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992233"/>
            <a:ext cx="3672408" cy="43242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/>
            <a:r>
              <a:rPr lang="cs-CZ" altLang="cs-CZ" sz="2000" b="1" cap="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</a:rPr>
              <a:t>Související legislativa</a:t>
            </a:r>
            <a:endParaRPr lang="cs-CZ" altLang="cs-CZ" sz="1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6934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9F658-1B8C-3F16-84AC-B50ADCD88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DE70F44A-C4CF-7068-5A37-BADF36B33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r>
              <a:rPr lang="cs-CZ" altLang="cs-CZ" kern="0" dirty="0">
                <a:solidFill>
                  <a:srgbClr val="F17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Zkoušení a klasifikace požárních obkladů dřevěných konstrukcí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9FD0A91B-84FC-361B-C543-B2D0CF8C7DEB}"/>
              </a:ext>
            </a:extLst>
          </p:cNvPr>
          <p:cNvSpPr txBox="1">
            <a:spLocks/>
          </p:cNvSpPr>
          <p:nvPr/>
        </p:nvSpPr>
        <p:spPr>
          <a:xfrm>
            <a:off x="323528" y="1340768"/>
            <a:ext cx="8712968" cy="2874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stanovení účinnosti obkladu</a:t>
            </a: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tzn. schopnost chránit během působení požáru podkladní výrobky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10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Vzorek konstrukce opatřený požární ochranou </a:t>
            </a: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(obvykle deskové materiály) je vystaven normovému požáru (normová </a:t>
            </a:r>
            <a:r>
              <a:rPr lang="cs-CZ" sz="2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tk</a:t>
            </a: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dle ČSN EN 1363-1)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1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cs-CZ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FAE824-230F-001A-C0C5-789FB6A83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9" y="921468"/>
            <a:ext cx="3744415" cy="4193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/>
            <a:r>
              <a:rPr lang="cs-CZ" altLang="cs-CZ" sz="2000" b="1" cap="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</a:rPr>
              <a:t>Princip A ÚČEL zkoušky </a:t>
            </a:r>
            <a:endParaRPr lang="cs-CZ" altLang="cs-CZ" sz="1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-18"/>
            </a:endParaRPr>
          </a:p>
        </p:txBody>
      </p:sp>
      <p:pic>
        <p:nvPicPr>
          <p:cNvPr id="7" name="Image 19" descr="ţ˙">
            <a:extLst>
              <a:ext uri="{FF2B5EF4-FFF2-40B4-BE49-F238E27FC236}">
                <a16:creationId xmlns:a16="http://schemas.microsoft.com/office/drawing/2014/main" id="{D24A9BD5-6195-5960-F869-5B5627DF2BC0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4838" y="4473609"/>
            <a:ext cx="4415790" cy="208724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5F6A4C6-4ED1-1C98-299E-6880D14DAA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79" y="5789819"/>
            <a:ext cx="721706" cy="88940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BCB2EA6-80A0-8E61-6BCE-D7C3AB3F94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800617"/>
            <a:ext cx="721706" cy="88940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ED76A0C-87CC-5B47-C9F9-B7DAF17E0D04}"/>
              </a:ext>
            </a:extLst>
          </p:cNvPr>
          <p:cNvSpPr txBox="1"/>
          <p:nvPr/>
        </p:nvSpPr>
        <p:spPr>
          <a:xfrm>
            <a:off x="6211882" y="4647692"/>
            <a:ext cx="305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u="sng" dirty="0">
                <a:solidFill>
                  <a:schemeClr val="tx1">
                    <a:lumMod val="85000"/>
                  </a:schemeClr>
                </a:solidFill>
              </a:rPr>
              <a:t>Legenda:</a:t>
            </a:r>
          </a:p>
          <a:p>
            <a:r>
              <a:rPr lang="cs-CZ" sz="1600" dirty="0">
                <a:solidFill>
                  <a:schemeClr val="tx1">
                    <a:lumMod val="85000"/>
                  </a:schemeClr>
                </a:solidFill>
              </a:rPr>
              <a:t>A  podklad</a:t>
            </a:r>
          </a:p>
          <a:p>
            <a:r>
              <a:rPr lang="cs-CZ" sz="1600" dirty="0">
                <a:solidFill>
                  <a:schemeClr val="tx1">
                    <a:lumMod val="85000"/>
                  </a:schemeClr>
                </a:solidFill>
              </a:rPr>
              <a:t>B   jednovrstvý obklad</a:t>
            </a:r>
          </a:p>
          <a:p>
            <a:r>
              <a:rPr lang="cs-CZ" sz="1600" dirty="0">
                <a:solidFill>
                  <a:schemeClr val="tx1">
                    <a:lumMod val="85000"/>
                  </a:schemeClr>
                </a:solidFill>
              </a:rPr>
              <a:t>D  podpěrná konstrukce</a:t>
            </a:r>
          </a:p>
          <a:p>
            <a:r>
              <a:rPr lang="cs-CZ" sz="1600" dirty="0">
                <a:solidFill>
                  <a:schemeClr val="tx1">
                    <a:lumMod val="85000"/>
                  </a:schemeClr>
                </a:solidFill>
              </a:rPr>
              <a:t>E   stěny pece</a:t>
            </a:r>
          </a:p>
          <a:p>
            <a:r>
              <a:rPr lang="cs-CZ" sz="1600" dirty="0">
                <a:solidFill>
                  <a:schemeClr val="tx1">
                    <a:lumMod val="85000"/>
                  </a:schemeClr>
                </a:solidFill>
              </a:rPr>
              <a:t>F   utěsnění pece (např. minerální vlna)</a:t>
            </a:r>
          </a:p>
          <a:p>
            <a:endParaRPr lang="cs-CZ" sz="1600" dirty="0">
              <a:solidFill>
                <a:schemeClr val="tx1">
                  <a:lumMod val="85000"/>
                </a:schemeClr>
              </a:solidFill>
            </a:endParaRPr>
          </a:p>
          <a:p>
            <a:endParaRPr lang="cs-CZ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4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F1089-8D1C-1C71-FF3A-79DEC7120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F950C9CD-E35D-AB33-5FB2-149E58E7F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r>
              <a:rPr lang="cs-CZ" altLang="cs-CZ" kern="0" dirty="0">
                <a:solidFill>
                  <a:srgbClr val="F17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Zkoušení a klasifikace požárních obkladů dřevěných konstrukcí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2055EB8B-7944-BCDE-073D-9DE0AB04643D}"/>
              </a:ext>
            </a:extLst>
          </p:cNvPr>
          <p:cNvSpPr txBox="1">
            <a:spLocks/>
          </p:cNvSpPr>
          <p:nvPr/>
        </p:nvSpPr>
        <p:spPr>
          <a:xfrm>
            <a:off x="276365" y="1772816"/>
            <a:ext cx="8544107" cy="4896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 2026 – pouze vodorovné konstrukce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ohřívaná plocha min. </a:t>
            </a:r>
            <a:r>
              <a:rPr lang="cs-CZ" sz="2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2,4 </a:t>
            </a:r>
            <a:r>
              <a:rPr lang="cs-CZ" sz="2200" b="1" cap="none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cs-CZ" sz="2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2,4 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10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2026 – lze zkoušet vodorovné i svislé </a:t>
            </a:r>
            <a:r>
              <a:rPr 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kce</a:t>
            </a:r>
            <a:endParaRPr lang="cs-CZ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</a:t>
            </a:r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Rozměry min. </a:t>
            </a:r>
            <a:r>
              <a:rPr lang="cs-CZ" sz="2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2,4 </a:t>
            </a:r>
            <a:r>
              <a:rPr lang="cs-CZ" sz="2200" b="1" cap="none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cs-CZ" sz="2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2,4 m </a:t>
            </a: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svisle </a:t>
            </a:r>
            <a:r>
              <a:rPr lang="cs-CZ" sz="2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2,8 </a:t>
            </a:r>
            <a:r>
              <a:rPr lang="cs-CZ" sz="2200" b="1" cap="none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cs-CZ" sz="2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2,8 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výsledky získané ze zkoušky vodorovných 				  konstrukcí </a:t>
            </a:r>
            <a:r>
              <a:rPr lang="cs-CZ" sz="2200" b="1" u="sng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lze uplatnit na svislé a šikmé </a:t>
            </a:r>
            <a:r>
              <a:rPr lang="cs-CZ" sz="2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kce</a:t>
            </a:r>
            <a:endParaRPr lang="cs-CZ" sz="22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výsledky získané ze zkoušky svislých konstrukcí 	  	  </a:t>
            </a:r>
            <a:r>
              <a:rPr lang="cs-CZ" sz="2200" b="1" u="sng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nelze uplatnit na vodorovné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22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1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cs-CZ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192840B-DA4B-B88A-7132-28D252A63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27466"/>
            <a:ext cx="2952328" cy="43204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/>
            <a:r>
              <a:rPr lang="cs-CZ" altLang="cs-CZ" sz="2000" b="1" cap="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</a:rPr>
              <a:t>PRINCIP zkoušky</a:t>
            </a:r>
            <a:endParaRPr lang="cs-CZ" altLang="cs-CZ" sz="1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5116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58601-3AAC-B516-7260-2632E9CFB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B8A7D1B-9446-DB2D-2FF0-2757A8876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r>
              <a:rPr lang="cs-CZ" altLang="cs-CZ" kern="0" dirty="0">
                <a:solidFill>
                  <a:srgbClr val="F17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Zkoušení a klasifikace požárních obkladů dřevěných konstrukcí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5E9C86FD-4067-5863-ED10-BA6E3F389231}"/>
              </a:ext>
            </a:extLst>
          </p:cNvPr>
          <p:cNvSpPr txBox="1">
            <a:spLocks/>
          </p:cNvSpPr>
          <p:nvPr/>
        </p:nvSpPr>
        <p:spPr>
          <a:xfrm>
            <a:off x="251520" y="1776436"/>
            <a:ext cx="9025208" cy="4320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 2026 – TEPLOTNÍ A VIZUÁLNÍ HODNOCENÍ OBKLADU </a:t>
            </a: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(požadavek na UHAŠENÍ A KONTROLU VZORKU neprodleně po uplynutí požadované klasifikační doby)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0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2026 – TEPLOTNÍ, popř. TEPLOTNÍ A VIZUÁLNÍ 							 HODNOCENÍ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varianta 1 </a:t>
            </a: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pouze měření teplot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Varianta 2 </a:t>
            </a: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měření teplot + vizuální hodnocení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(možné pouze pro podklady z dřevotřísky)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cs-CZ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210E31-9481-8EC0-8B42-4E6B1466C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27466"/>
            <a:ext cx="2952328" cy="43204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/>
            <a:r>
              <a:rPr lang="cs-CZ" altLang="cs-CZ" sz="2000" b="1" cap="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</a:rPr>
              <a:t>PRINCIP zkoušky</a:t>
            </a:r>
            <a:endParaRPr lang="cs-CZ" altLang="cs-CZ" sz="1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7358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CDAD9-64E0-52CB-056F-D251AA659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řevotříska">
            <a:extLst>
              <a:ext uri="{FF2B5EF4-FFF2-40B4-BE49-F238E27FC236}">
                <a16:creationId xmlns:a16="http://schemas.microsoft.com/office/drawing/2014/main" id="{96E92ACE-148C-2FE0-2AB7-B4C81CEEB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589012"/>
            <a:ext cx="2220758" cy="177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B5881079-7DAF-37FC-3E92-9416DD541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r>
              <a:rPr lang="cs-CZ" altLang="cs-CZ" kern="0" dirty="0">
                <a:solidFill>
                  <a:srgbClr val="F17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Zkoušení a klasifikace požárních obkladů dřevěných konstrukcí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C62D4B-ABB8-EE34-8141-9A444D83D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65" y="1059360"/>
            <a:ext cx="4439651" cy="425424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/>
            <a:r>
              <a:rPr lang="cs-CZ" altLang="cs-CZ" sz="2000" b="1" cap="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</a:rPr>
              <a:t>Princip zkoušky - vzorek</a:t>
            </a:r>
            <a:endParaRPr lang="cs-CZ" altLang="cs-CZ" sz="1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-18"/>
            </a:endParaRPr>
          </a:p>
        </p:txBody>
      </p:sp>
      <p:pic>
        <p:nvPicPr>
          <p:cNvPr id="2054" name="Picture 6" descr="Střešní a podlahový polystyren EPS 150 50mm Isover">
            <a:extLst>
              <a:ext uri="{FF2B5EF4-FFF2-40B4-BE49-F238E27FC236}">
                <a16:creationId xmlns:a16="http://schemas.microsoft.com/office/drawing/2014/main" id="{55176308-65CC-6E77-2516-528D6BD7C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547" y="3238947"/>
            <a:ext cx="2217898" cy="166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57FFEFD-8012-17C1-2349-A26395F96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4847733"/>
            <a:ext cx="2220757" cy="166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dnadpis 2">
            <a:extLst>
              <a:ext uri="{FF2B5EF4-FFF2-40B4-BE49-F238E27FC236}">
                <a16:creationId xmlns:a16="http://schemas.microsoft.com/office/drawing/2014/main" id="{6383C927-5BA2-B51A-91B8-F2A9F6198A5C}"/>
              </a:ext>
            </a:extLst>
          </p:cNvPr>
          <p:cNvSpPr txBox="1">
            <a:spLocks/>
          </p:cNvSpPr>
          <p:nvPr/>
        </p:nvSpPr>
        <p:spPr>
          <a:xfrm>
            <a:off x="263011" y="1568306"/>
            <a:ext cx="8472099" cy="51742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CHRÁNĚNÝ PODKLAD: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b="1" u="sng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DŘEVOTŘÍSKOVÁ DESKA </a:t>
            </a: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dle EN 312,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MAX. 730 </a:t>
            </a:r>
            <a:r>
              <a:rPr lang="cs-CZ" sz="2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</a:t>
            </a: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</a:t>
            </a:r>
            <a:r>
              <a:rPr lang="cs-CZ" sz="2200" baseline="30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</a:t>
            </a: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19 ± 2 NEBO 2×10 ± 1 MM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10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b="1" u="sng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TERMOPLASTY</a:t>
            </a: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sz="2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eps</a:t>
            </a: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(15 - 25 </a:t>
            </a:r>
            <a:r>
              <a:rPr lang="cs-CZ" sz="2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</a:t>
            </a: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</a:t>
            </a:r>
            <a:r>
              <a:rPr lang="cs-CZ" sz="2200" baseline="30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)/ </a:t>
            </a:r>
            <a:r>
              <a:rPr lang="cs-CZ" sz="2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xps</a:t>
            </a: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(15 - 50 </a:t>
            </a:r>
            <a:r>
              <a:rPr lang="cs-CZ" sz="2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</a:t>
            </a: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</a:t>
            </a:r>
            <a:r>
              <a:rPr lang="cs-CZ" sz="2200" baseline="30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	MIN. </a:t>
            </a:r>
            <a:r>
              <a:rPr lang="cs-CZ" sz="2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</a:t>
            </a: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45 MM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0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b="1" u="sng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podklady s NÍZKOU objem. hmotností </a:t>
            </a:r>
            <a:r>
              <a:rPr lang="cs-CZ" sz="2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objem. Hm. &lt; 300 kg/m</a:t>
            </a:r>
            <a:r>
              <a:rPr lang="cs-CZ" sz="2200" baseline="30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min. </a:t>
            </a:r>
            <a:r>
              <a:rPr lang="cs-CZ" sz="22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</a:t>
            </a:r>
            <a:r>
              <a:rPr lang="cs-CZ" sz="2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45 mm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10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b="1" u="sng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OSTATNÍ specifické podklady</a:t>
            </a:r>
            <a:endParaRPr lang="cs-CZ" sz="2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cs-CZ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624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5B3B4-CFEC-C5EF-99D7-03599AA44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D383370-F84A-9EE6-5C2B-9B037105D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r>
              <a:rPr lang="cs-CZ" altLang="cs-CZ" kern="0" dirty="0">
                <a:solidFill>
                  <a:srgbClr val="F17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Zkoušení a klasifikace požárních obkladů dřevěných konstrukcí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CF46064D-37BE-E716-E7F1-5B4F39861A65}"/>
              </a:ext>
            </a:extLst>
          </p:cNvPr>
          <p:cNvSpPr txBox="1">
            <a:spLocks/>
          </p:cNvSpPr>
          <p:nvPr/>
        </p:nvSpPr>
        <p:spPr>
          <a:xfrm>
            <a:off x="262721" y="1340768"/>
            <a:ext cx="8485743" cy="2868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Měření teplot: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800" b="1" u="sng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Deskové termočlánky</a:t>
            </a:r>
            <a:r>
              <a:rPr lang="cs-CZ" sz="18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 ks na každých 1,5 m</a:t>
            </a:r>
            <a:r>
              <a:rPr lang="cs-CZ" sz="1800" baseline="30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</a:t>
            </a:r>
            <a:r>
              <a:rPr lang="cs-CZ" sz="18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ohřívané plochy vzorku, min. 4 ks </a:t>
            </a:r>
          </a:p>
          <a:p>
            <a:pPr>
              <a:spcBef>
                <a:spcPts val="0"/>
              </a:spcBef>
            </a:pPr>
            <a:endParaRPr lang="cs-CZ" sz="12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800" b="1" u="sng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TERMOčlánky</a:t>
            </a:r>
            <a:r>
              <a:rPr lang="cs-CZ" sz="1800" b="1" u="sng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(povrch chráněného podkladu)</a:t>
            </a:r>
            <a:r>
              <a:rPr lang="cs-CZ" sz="18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min. 5 ks v ploše + osazení v podélných / křížových / T-spojích atd.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cs-CZ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3" descr="ţ˙">
            <a:extLst>
              <a:ext uri="{FF2B5EF4-FFF2-40B4-BE49-F238E27FC236}">
                <a16:creationId xmlns:a16="http://schemas.microsoft.com/office/drawing/2014/main" id="{9D86514F-7795-BB9B-1A55-9F1929EA7B02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5408" y="3321599"/>
            <a:ext cx="3646592" cy="3162899"/>
          </a:xfrm>
          <a:prstGeom prst="rect">
            <a:avLst/>
          </a:prstGeom>
        </p:spPr>
      </p:pic>
      <p:pic>
        <p:nvPicPr>
          <p:cNvPr id="4" name="Image 24" descr="ţ˙">
            <a:extLst>
              <a:ext uri="{FF2B5EF4-FFF2-40B4-BE49-F238E27FC236}">
                <a16:creationId xmlns:a16="http://schemas.microsoft.com/office/drawing/2014/main" id="{2407C00A-18A3-A519-8D90-0ABD6449C9A6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9208" y="3321599"/>
            <a:ext cx="3389015" cy="319157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7115247-1DAA-3122-EBDC-F46840BC317A}"/>
              </a:ext>
            </a:extLst>
          </p:cNvPr>
          <p:cNvSpPr txBox="1"/>
          <p:nvPr/>
        </p:nvSpPr>
        <p:spPr>
          <a:xfrm>
            <a:off x="899592" y="6513171"/>
            <a:ext cx="8570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Příklady rozmístění teplotních čidel na podkladu (jednovrstvý obklad)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3895ED5-33EA-16B0-E1E8-E9D543576F20}"/>
              </a:ext>
            </a:extLst>
          </p:cNvPr>
          <p:cNvSpPr txBox="1"/>
          <p:nvPr/>
        </p:nvSpPr>
        <p:spPr>
          <a:xfrm>
            <a:off x="929190" y="3321599"/>
            <a:ext cx="33890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sng" dirty="0">
                <a:solidFill>
                  <a:schemeClr val="tx2">
                    <a:lumMod val="50000"/>
                  </a:schemeClr>
                </a:solidFill>
              </a:rPr>
              <a:t>Legenda:</a:t>
            </a:r>
          </a:p>
          <a:p>
            <a:r>
              <a:rPr lang="cs-CZ" sz="1000" dirty="0">
                <a:solidFill>
                  <a:schemeClr val="tx2">
                    <a:lumMod val="50000"/>
                  </a:schemeClr>
                </a:solidFill>
              </a:rPr>
              <a:t>A – obklad </a:t>
            </a:r>
          </a:p>
          <a:p>
            <a:r>
              <a:rPr lang="cs-CZ" sz="1000" dirty="0">
                <a:solidFill>
                  <a:schemeClr val="tx2">
                    <a:lumMod val="50000"/>
                  </a:schemeClr>
                </a:solidFill>
              </a:rPr>
              <a:t>B - umístění termoelektrického článku v ploše</a:t>
            </a:r>
          </a:p>
          <a:p>
            <a:r>
              <a:rPr lang="cs-CZ" sz="1000" dirty="0">
                <a:solidFill>
                  <a:schemeClr val="tx2">
                    <a:lumMod val="50000"/>
                  </a:schemeClr>
                </a:solidFill>
              </a:rPr>
              <a:t>C - umístění termoelektrického článku pod spoji</a:t>
            </a:r>
          </a:p>
          <a:p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7BDBE2C-4DBA-7118-4EEF-ADE708313716}"/>
              </a:ext>
            </a:extLst>
          </p:cNvPr>
          <p:cNvSpPr txBox="1"/>
          <p:nvPr/>
        </p:nvSpPr>
        <p:spPr>
          <a:xfrm rot="16200000">
            <a:off x="-1610231" y="3526094"/>
            <a:ext cx="43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chemeClr val="accent1"/>
                </a:solidFill>
              </a:rPr>
              <a:t>Vodorovný vzorek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9947777-C6B9-BCCB-802A-8908AF93106E}"/>
              </a:ext>
            </a:extLst>
          </p:cNvPr>
          <p:cNvSpPr txBox="1"/>
          <p:nvPr/>
        </p:nvSpPr>
        <p:spPr>
          <a:xfrm rot="16200000">
            <a:off x="2728560" y="3229689"/>
            <a:ext cx="43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chemeClr val="accent1"/>
                </a:solidFill>
              </a:rPr>
              <a:t>Svislý vzorek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311E535-FE2E-6555-0454-AFAF2784B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88" y="1021697"/>
            <a:ext cx="4608511" cy="386079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/>
            <a:r>
              <a:rPr lang="cs-CZ" altLang="cs-CZ" sz="2000" b="1" cap="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</a:rPr>
              <a:t>PRINCIP zkoušky - PROVEDENÍ</a:t>
            </a:r>
            <a:endParaRPr lang="cs-CZ" altLang="cs-CZ" sz="1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1427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F3445CD4-18ED-6A79-BD0F-C6BC8900D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r>
              <a:rPr lang="cs-CZ" altLang="cs-CZ" kern="0" dirty="0">
                <a:solidFill>
                  <a:srgbClr val="F17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Zkoušení a klasifikace požárních obkladů dřevěných konstrukcí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CB5C63B-3EAC-2846-C553-654FA62DAE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88" y="1490551"/>
            <a:ext cx="5734072" cy="322828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2E7C98C-C8AA-D03C-6EA8-0BB9549506CF}"/>
              </a:ext>
            </a:extLst>
          </p:cNvPr>
          <p:cNvSpPr txBox="1"/>
          <p:nvPr/>
        </p:nvSpPr>
        <p:spPr>
          <a:xfrm>
            <a:off x="278088" y="4797152"/>
            <a:ext cx="4358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Pohled na zkušební vzorek (NS) před požární zkouškou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BF0C098-1B4D-2C74-DE21-F63B2A4362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28" y="3336084"/>
            <a:ext cx="4358101" cy="295073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316279C-7E00-43C9-8507-A1CA9CC884E9}"/>
              </a:ext>
            </a:extLst>
          </p:cNvPr>
          <p:cNvSpPr txBox="1"/>
          <p:nvPr/>
        </p:nvSpPr>
        <p:spPr>
          <a:xfrm>
            <a:off x="4955403" y="6241200"/>
            <a:ext cx="3684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Pohled na zkušební vzorek (OS) před požární zkouškou</a:t>
            </a:r>
            <a:endParaRPr lang="cs-CZ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66F6AB5-6431-5612-388A-6C04384F1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88" y="1021697"/>
            <a:ext cx="4608511" cy="386079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/>
            <a:r>
              <a:rPr lang="cs-CZ" altLang="cs-CZ" sz="2000" b="1" cap="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</a:rPr>
              <a:t>PRINCIP zkoušky - PROVEDENÍ</a:t>
            </a:r>
            <a:endParaRPr lang="cs-CZ" altLang="cs-CZ" sz="1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7432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39671-CB2A-45FA-4C4E-3973A63FC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FA5B8FE-1ECA-F765-80EA-3FC3C52AF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r>
              <a:rPr lang="cs-CZ" altLang="cs-CZ" kern="0" dirty="0">
                <a:solidFill>
                  <a:srgbClr val="F17C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Zkoušení a klasifikace požárních obkladů dřevěných konstrukcí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B0044B3-3B96-E0D5-3307-7DAB796F6699}"/>
              </a:ext>
            </a:extLst>
          </p:cNvPr>
          <p:cNvSpPr txBox="1"/>
          <p:nvPr/>
        </p:nvSpPr>
        <p:spPr>
          <a:xfrm>
            <a:off x="1169613" y="5888503"/>
            <a:ext cx="3685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Pohled na zkušební vzorek (OS) v průběhu požární zkoušky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F3CC726-0848-74A4-8031-D51709C5E0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24" y="1615528"/>
            <a:ext cx="5635028" cy="42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E2FBC06-FDFC-9BE4-70C5-A568D41610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90" y="4315352"/>
            <a:ext cx="3614238" cy="2034816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BF75933B-8828-3B92-FC52-308965D28C89}"/>
              </a:ext>
            </a:extLst>
          </p:cNvPr>
          <p:cNvSpPr txBox="1"/>
          <p:nvPr/>
        </p:nvSpPr>
        <p:spPr>
          <a:xfrm>
            <a:off x="4700258" y="6350168"/>
            <a:ext cx="435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Ochlazovací káď</a:t>
            </a:r>
            <a:endParaRPr lang="cs-CZ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D274E60-2D5F-B7FE-D6DA-34252F8EA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88" y="1021697"/>
            <a:ext cx="4608511" cy="386079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defPPr>
              <a:defRPr lang="en-US"/>
            </a:defPPr>
            <a:lvl1pPr algn="ctr">
              <a:spcBef>
                <a:spcPts val="120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 cap="all">
                <a:solidFill>
                  <a:schemeClr val="tx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tserrat" pitchFamily="2" charset="-18"/>
                <a:cs typeface="Arial Unicode MS" panose="020B060402020202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/>
            <a:r>
              <a:rPr lang="cs-CZ" altLang="cs-CZ" sz="2000" b="1" cap="all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</a:rPr>
              <a:t>PRINCIP zkoušky - PROVEDENÍ</a:t>
            </a:r>
            <a:endParaRPr lang="cs-CZ" altLang="cs-CZ" sz="1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-18"/>
            </a:endParaRP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BF2B6025-F91E-8E50-26B9-F8948BD6B137}"/>
              </a:ext>
            </a:extLst>
          </p:cNvPr>
          <p:cNvSpPr/>
          <p:nvPr/>
        </p:nvSpPr>
        <p:spPr>
          <a:xfrm>
            <a:off x="5301348" y="2097192"/>
            <a:ext cx="1080120" cy="5146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1D3DBB1-3B50-DA86-CB84-1F45CC767925}"/>
              </a:ext>
            </a:extLst>
          </p:cNvPr>
          <p:cNvSpPr txBox="1"/>
          <p:nvPr/>
        </p:nvSpPr>
        <p:spPr>
          <a:xfrm>
            <a:off x="6467109" y="1597094"/>
            <a:ext cx="267689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Pozorování chování obkladu v průběhu zkoušky (praskliny/odlupování/ odpadávání atd.)</a:t>
            </a:r>
          </a:p>
        </p:txBody>
      </p:sp>
    </p:spTree>
    <p:extLst>
      <p:ext uri="{BB962C8B-B14F-4D97-AF65-F5344CB8AC3E}">
        <p14:creationId xmlns:p14="http://schemas.microsoft.com/office/powerpoint/2010/main" val="21075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1_pavus">
  <a:themeElements>
    <a:clrScheme name="Žluto-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_pavus" id="{62660B39-CC96-44BF-AB5E-5E325C449434}" vid="{3EF35EDD-185C-43B8-9C9C-5A0AA763260D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Motiv1_pavus</Template>
  <TotalTime>9504</TotalTime>
  <Words>1039</Words>
  <Application>Microsoft Office PowerPoint</Application>
  <PresentationFormat>Předvádění na obrazovce (4:3)</PresentationFormat>
  <Paragraphs>180</Paragraphs>
  <Slides>16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7" baseType="lpstr">
      <vt:lpstr>Arial Unicode MS</vt:lpstr>
      <vt:lpstr>Arial</vt:lpstr>
      <vt:lpstr>Calibri</vt:lpstr>
      <vt:lpstr>Century Gothic</vt:lpstr>
      <vt:lpstr>Montserrat</vt:lpstr>
      <vt:lpstr>Montserrat Light</vt:lpstr>
      <vt:lpstr>Times New Roman</vt:lpstr>
      <vt:lpstr>Verdana</vt:lpstr>
      <vt:lpstr>Wingdings</vt:lpstr>
      <vt:lpstr>Zen Dots</vt:lpstr>
      <vt:lpstr>Motiv1_pavus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Velkorozměrové ohňové zkoušky fasád</dc:title>
  <dc:creator>Vaněk Jiří</dc:creator>
  <cp:lastModifiedBy>Jan Tripes</cp:lastModifiedBy>
  <cp:revision>401</cp:revision>
  <cp:lastPrinted>2021-09-01T09:43:20Z</cp:lastPrinted>
  <dcterms:created xsi:type="dcterms:W3CDTF">2003-11-18T17:07:58Z</dcterms:created>
  <dcterms:modified xsi:type="dcterms:W3CDTF">2026-03-23T21:37:36Z</dcterms:modified>
</cp:coreProperties>
</file>